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f44a52391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f44a52391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f44a52391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f44a52391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f44a52391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f44a52391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f44a52391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f44a52391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44a52391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44a52391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f44a52391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f44a52391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f44a52391_2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f44a52391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f44a523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f44a523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f44a523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f44a523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f44a523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f44a523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f44a5239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f44a5239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f44a5239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f44a5239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f44a52391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f44a52391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f44a52391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f44a52391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f44a52391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f44a52391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vecteezy_3d-render-of-rgb-neon-light-on-darkness-background-abstract_881513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388750" y="360050"/>
            <a:ext cx="61980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Title: Comparative Study of TUNER and SIREN Architectures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885950" y="1928550"/>
            <a:ext cx="5049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chemeClr val="lt1"/>
                </a:solidFill>
              </a:rPr>
              <a:t>Presented by: </a:t>
            </a:r>
            <a:r>
              <a:rPr b="1" i="1" lang="en" sz="2500">
                <a:solidFill>
                  <a:schemeClr val="accent4"/>
                </a:solidFill>
              </a:rPr>
              <a:t>Yanet Tesfaye</a:t>
            </a:r>
            <a:endParaRPr b="1" i="1" sz="3200">
              <a:solidFill>
                <a:schemeClr val="accent4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912950" y="2454650"/>
            <a:ext cx="74925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Under mentorship of </a:t>
            </a:r>
            <a:r>
              <a:rPr b="1" i="1" lang="en" sz="2000">
                <a:solidFill>
                  <a:srgbClr val="F1C232"/>
                </a:solidFill>
              </a:rPr>
              <a:t>Professors Tiago Novello &amp; Lúiz Velho</a:t>
            </a:r>
            <a:endParaRPr b="1" i="1" sz="2000">
              <a:solidFill>
                <a:srgbClr val="F1C23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828900" y="2951850"/>
            <a:ext cx="4526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Date: </a:t>
            </a:r>
            <a:r>
              <a:rPr b="1" i="1" lang="en" sz="2800">
                <a:solidFill>
                  <a:schemeClr val="lt1"/>
                </a:solidFill>
              </a:rPr>
              <a:t>July 2025</a:t>
            </a:r>
            <a:endParaRPr b="1" i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 title="Image 7-20-25 at 12.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8852" cy="54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204100" y="170100"/>
            <a:ext cx="8751300" cy="5143500"/>
          </a:xfrm>
          <a:prstGeom prst="rect">
            <a:avLst/>
          </a:prstGeom>
          <a:solidFill>
            <a:srgbClr val="212523">
              <a:alpha val="8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2619375" y="246625"/>
            <a:ext cx="4286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Initialization Comparison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722875" y="824925"/>
            <a:ext cx="8334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 sz="1800">
                <a:solidFill>
                  <a:schemeClr val="lt1"/>
                </a:solidFill>
              </a:rPr>
              <a:t>Initialization is the cornerstone of effective sinusoidal networks.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925550" y="1207600"/>
            <a:ext cx="4354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TUNER Initialization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276250" y="2474800"/>
            <a:ext cx="67188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0">
                <a:solidFill>
                  <a:schemeClr val="lt1"/>
                </a:solidFill>
              </a:rPr>
              <a:t>[−b, b]</a:t>
            </a:r>
            <a:endParaRPr b="1" sz="10500">
              <a:solidFill>
                <a:schemeClr val="lt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 rot="-2280477">
            <a:off x="6310725" y="2430694"/>
            <a:ext cx="873052" cy="61253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2" title="tw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50" y="1709225"/>
            <a:ext cx="621850" cy="6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1275675" y="1632700"/>
            <a:ext cx="6871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TUNER Initialization instead samples input frequencies as integer multiples in a limited band of: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7220300" y="2041050"/>
            <a:ext cx="1879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Equivalent to sampling from a discrete Fourier basis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 rot="1168106">
            <a:off x="6412047" y="3994842"/>
            <a:ext cx="873120" cy="61257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7432900" y="3895050"/>
            <a:ext cx="14118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Ensures complete spectral coverage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7" name="Google Shape;217;p22"/>
          <p:cNvSpPr/>
          <p:nvPr/>
        </p:nvSpPr>
        <p:spPr>
          <a:xfrm rot="8380963">
            <a:off x="1566801" y="3551975"/>
            <a:ext cx="873080" cy="61256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127575" y="4107100"/>
            <a:ext cx="23388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Splits the input</a:t>
            </a:r>
            <a:r>
              <a:rPr b="1" lang="en" sz="1800">
                <a:solidFill>
                  <a:schemeClr val="accent4"/>
                </a:solidFill>
              </a:rPr>
              <a:t> </a:t>
            </a:r>
            <a:r>
              <a:rPr b="1" lang="en" sz="1800">
                <a:solidFill>
                  <a:schemeClr val="lt1"/>
                </a:solidFill>
              </a:rPr>
              <a:t>frequencies into “low” and “high”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2007075" y="4650325"/>
            <a:ext cx="2143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frequency groups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70075" y="4133200"/>
            <a:ext cx="32997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Input frequencies are kept in the low band to reduce overfitting.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 title="Image 7-20-25 at 15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00" y="-51025"/>
            <a:ext cx="9308951" cy="52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363025" y="48750"/>
            <a:ext cx="8402700" cy="5046000"/>
          </a:xfrm>
          <a:prstGeom prst="rect">
            <a:avLst/>
          </a:prstGeom>
          <a:solidFill>
            <a:srgbClr val="212523">
              <a:alpha val="77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1386250" y="246650"/>
            <a:ext cx="6642300" cy="528300"/>
          </a:xfrm>
          <a:prstGeom prst="rect">
            <a:avLst/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</a:rPr>
              <a:t>Training Differences and Bandlimit Control</a:t>
            </a:r>
            <a:endParaRPr b="1" sz="2500">
              <a:solidFill>
                <a:schemeClr val="lt2"/>
              </a:solidFill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3104125" y="905775"/>
            <a:ext cx="2730000" cy="408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 Training in SIREN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29" name="Google Shape;229;p23" title="deep-learn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75" y="1641350"/>
            <a:ext cx="3054125" cy="3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 title="o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125" y="1444900"/>
            <a:ext cx="528175" cy="528175"/>
          </a:xfrm>
          <a:prstGeom prst="rect">
            <a:avLst/>
          </a:prstGeom>
          <a:solidFill>
            <a:srgbClr val="212523">
              <a:alpha val="78480"/>
            </a:srgbClr>
          </a:solidFill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4617925" y="1284075"/>
            <a:ext cx="424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Hidden weights can grow arbitrarily large, which increases the amplitude of high-frequency components, often beyond the Nyquist limit.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32" name="Google Shape;232;p23" title="tw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138" y="2704375"/>
            <a:ext cx="528175" cy="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4651950" y="2627875"/>
            <a:ext cx="3878100" cy="8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This uncontrolled growth causes ringing artifacts and noisy reconstructions, requiring early stopping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34" name="Google Shape;234;p23" title="ad-block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975" y="3921325"/>
            <a:ext cx="859974" cy="8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 title="Ringing-artifacts-for-different-lengths-of-smoothing-transition-a-0-k-space-samples-removebg-previ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9000" y="3921327"/>
            <a:ext cx="1681484" cy="8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 title="pngtree-amplitude-wave-sign-vector-icon-design-frequencies-black-waveform-vector-png-image_12537455-removebg-preview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7621" y="4000625"/>
            <a:ext cx="1801225" cy="816300"/>
          </a:xfrm>
          <a:prstGeom prst="rect">
            <a:avLst/>
          </a:prstGeom>
          <a:solidFill>
            <a:srgbClr val="212523">
              <a:alpha val="77220"/>
            </a:srgbClr>
          </a:solidFill>
          <a:ln>
            <a:noFill/>
          </a:ln>
          <a:effectLst>
            <a:reflection blurRad="0" dir="5400000" dist="38100" endA="0" endPos="1000" fadeDir="5400012" kx="0" rotWithShape="0" algn="bl" stA="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 title="Image 7-20-25 at 15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00" y="-51025"/>
            <a:ext cx="9308951" cy="52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/>
          <p:nvPr/>
        </p:nvSpPr>
        <p:spPr>
          <a:xfrm>
            <a:off x="363025" y="48750"/>
            <a:ext cx="8402700" cy="5046000"/>
          </a:xfrm>
          <a:prstGeom prst="rect">
            <a:avLst/>
          </a:prstGeom>
          <a:solidFill>
            <a:srgbClr val="212523">
              <a:alpha val="75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2678900" y="263625"/>
            <a:ext cx="3308400" cy="484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 Training in TUNER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44" name="Google Shape;244;p24" title="deep-learning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50" y="910000"/>
            <a:ext cx="3725975" cy="37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 title="med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725" y="910000"/>
            <a:ext cx="544349" cy="5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4813525" y="875950"/>
            <a:ext cx="36315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Employs a weight clamping mechanism where weights in the hidden layers are limited to a predefined range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247" name="Google Shape;247;p24" title="med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725" y="2108475"/>
            <a:ext cx="544349" cy="5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4766275" y="2041075"/>
            <a:ext cx="3823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This limits the amplitudes of higher frequency components generated by the network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49" name="Google Shape;249;p24" title="med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725" y="3017750"/>
            <a:ext cx="544349" cy="5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4771075" y="3017750"/>
            <a:ext cx="3971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Introduces a </a:t>
            </a:r>
            <a:r>
              <a:rPr b="1" lang="en" sz="1800">
                <a:solidFill>
                  <a:srgbClr val="E69138"/>
                </a:solidFill>
              </a:rPr>
              <a:t>regularization term </a:t>
            </a:r>
            <a:r>
              <a:rPr b="1" lang="en" sz="1800">
                <a:solidFill>
                  <a:schemeClr val="lt1"/>
                </a:solidFill>
              </a:rPr>
              <a:t>based on the upper bounds of amplitudes (</a:t>
            </a:r>
            <a:r>
              <a:rPr b="1" lang="en" sz="1800">
                <a:solidFill>
                  <a:srgbClr val="E69138"/>
                </a:solidFill>
              </a:rPr>
              <a:t>derived from theory</a:t>
            </a:r>
            <a:r>
              <a:rPr b="1" lang="en" sz="1800">
                <a:solidFill>
                  <a:schemeClr val="lt1"/>
                </a:solidFill>
              </a:rPr>
              <a:t>) 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5" title="Image 7-20-25 at 15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00" y="-51025"/>
            <a:ext cx="9308951" cy="52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/>
          <p:nvPr/>
        </p:nvSpPr>
        <p:spPr>
          <a:xfrm>
            <a:off x="363025" y="48750"/>
            <a:ext cx="8402700" cy="5046000"/>
          </a:xfrm>
          <a:prstGeom prst="rect">
            <a:avLst/>
          </a:prstGeom>
          <a:solidFill>
            <a:srgbClr val="212523">
              <a:alpha val="8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1599750" y="961025"/>
            <a:ext cx="5944500" cy="935400"/>
          </a:xfrm>
          <a:prstGeom prst="rect">
            <a:avLst/>
          </a:prstGeom>
          <a:solidFill>
            <a:srgbClr val="D9C10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REGULARIZATION</a:t>
            </a:r>
            <a:r>
              <a:rPr b="1" lang="en" sz="3500">
                <a:solidFill>
                  <a:schemeClr val="lt1"/>
                </a:solidFill>
              </a:rPr>
              <a:t> TERM :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</a:rPr>
              <a:t> </a:t>
            </a:r>
            <a:endParaRPr b="1" sz="3500">
              <a:solidFill>
                <a:schemeClr val="lt1"/>
              </a:solidFill>
            </a:endParaRPr>
          </a:p>
        </p:txBody>
      </p:sp>
      <p:pic>
        <p:nvPicPr>
          <p:cNvPr id="258" name="Google Shape;258;p25" title="ChatGPT_Image_Jul_20__2025__04_29_25_PM-removebg-preview.png"/>
          <p:cNvPicPr preferRelativeResize="0"/>
          <p:nvPr/>
        </p:nvPicPr>
        <p:blipFill rotWithShape="1">
          <a:blip r:embed="rId4">
            <a:alphaModFix/>
          </a:blip>
          <a:srcRect b="43544" l="0" r="0" t="35384"/>
          <a:stretch/>
        </p:blipFill>
        <p:spPr>
          <a:xfrm>
            <a:off x="1518300" y="2178690"/>
            <a:ext cx="5944500" cy="1002010"/>
          </a:xfrm>
          <a:prstGeom prst="rect">
            <a:avLst/>
          </a:prstGeom>
          <a:solidFill>
            <a:srgbClr val="212523">
              <a:alpha val="75950"/>
            </a:srgbClr>
          </a:solidFill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2459096">
            <a:off x="995027" y="3477384"/>
            <a:ext cx="1190650" cy="76534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25" title="med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125" y="3462975"/>
            <a:ext cx="544349" cy="5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2687475" y="3443350"/>
            <a:ext cx="51453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Penalize large weight magnitudes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931350" y="3365800"/>
            <a:ext cx="71184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Training thus balances fitting accuracy with frequency control, reducing </a:t>
            </a:r>
            <a:r>
              <a:rPr b="1" lang="en" sz="2100">
                <a:solidFill>
                  <a:schemeClr val="accent6"/>
                </a:solidFill>
              </a:rPr>
              <a:t>overfitting</a:t>
            </a:r>
            <a:r>
              <a:rPr b="1" lang="en" sz="2100">
                <a:solidFill>
                  <a:schemeClr val="lt1"/>
                </a:solidFill>
              </a:rPr>
              <a:t> and </a:t>
            </a:r>
            <a:r>
              <a:rPr b="1" lang="en" sz="2100">
                <a:solidFill>
                  <a:schemeClr val="accent6"/>
                </a:solidFill>
              </a:rPr>
              <a:t>noisy artifacts.</a:t>
            </a:r>
            <a:endParaRPr b="1" sz="21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781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/>
          <p:nvPr/>
        </p:nvSpPr>
        <p:spPr>
          <a:xfrm>
            <a:off x="204100" y="187100"/>
            <a:ext cx="8683200" cy="4575300"/>
          </a:xfrm>
          <a:prstGeom prst="rect">
            <a:avLst/>
          </a:prstGeom>
          <a:solidFill>
            <a:srgbClr val="FFE599">
              <a:alpha val="46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6" title="stre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825" y="1539325"/>
            <a:ext cx="2270350" cy="22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1241650" y="442225"/>
            <a:ext cx="6939600" cy="4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Potential Problems Both Methods Leave Unsolved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271" name="Google Shape;271;p26"/>
          <p:cNvSpPr/>
          <p:nvPr/>
        </p:nvSpPr>
        <p:spPr>
          <a:xfrm rot="9087581">
            <a:off x="5663977" y="1462782"/>
            <a:ext cx="782373" cy="6038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6611150" y="1373500"/>
            <a:ext cx="1717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73" name="Google Shape;273;p26"/>
          <p:cNvSpPr/>
          <p:nvPr/>
        </p:nvSpPr>
        <p:spPr>
          <a:xfrm>
            <a:off x="6611150" y="934600"/>
            <a:ext cx="1944300" cy="1282200"/>
          </a:xfrm>
          <a:prstGeom prst="rect">
            <a:avLst/>
          </a:prstGeom>
          <a:solidFill>
            <a:srgbClr val="FFE599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/>
        </p:nvSpPr>
        <p:spPr>
          <a:xfrm>
            <a:off x="6761050" y="1042900"/>
            <a:ext cx="19986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Scalability to High Dimensions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6669975" y="3223200"/>
            <a:ext cx="1944300" cy="1282200"/>
          </a:xfrm>
          <a:prstGeom prst="rect">
            <a:avLst/>
          </a:prstGeom>
          <a:solidFill>
            <a:srgbClr val="FFE599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 rot="-9032145">
            <a:off x="5731922" y="3196851"/>
            <a:ext cx="782507" cy="6039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7007700" y="3223200"/>
            <a:ext cx="14202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Frequency Coverage Trade-off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(TUNER)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357200" y="3223200"/>
            <a:ext cx="1944300" cy="1282200"/>
          </a:xfrm>
          <a:prstGeom prst="rect">
            <a:avLst/>
          </a:prstGeom>
          <a:solidFill>
            <a:srgbClr val="FFE599">
              <a:alpha val="7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 rot="-1237836">
            <a:off x="2573074" y="3196869"/>
            <a:ext cx="782479" cy="60389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357200" y="3299725"/>
            <a:ext cx="1828500" cy="1139700"/>
          </a:xfrm>
          <a:prstGeom prst="rect">
            <a:avLst/>
          </a:prstGeom>
          <a:solidFill>
            <a:srgbClr val="FFE599">
              <a:alpha val="8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Need for Task-Specific Tuning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357200" y="1123600"/>
            <a:ext cx="1944300" cy="1282200"/>
          </a:xfrm>
          <a:prstGeom prst="rect">
            <a:avLst/>
          </a:prstGeom>
          <a:solidFill>
            <a:srgbClr val="FFE599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 rot="1368549">
            <a:off x="2658118" y="1666735"/>
            <a:ext cx="782381" cy="603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500150" y="1373500"/>
            <a:ext cx="16584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Experiments focused on 3-layer MLPs.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408225" y="1165100"/>
            <a:ext cx="19986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Shallow Architecture Only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7" title="Image 7-20-25 at 00.53.jpeg"/>
          <p:cNvPicPr preferRelativeResize="0"/>
          <p:nvPr/>
        </p:nvPicPr>
        <p:blipFill rotWithShape="1">
          <a:blip r:embed="rId3">
            <a:alphaModFix/>
          </a:blip>
          <a:srcRect b="4205" l="0" r="0" t="0"/>
          <a:stretch/>
        </p:blipFill>
        <p:spPr>
          <a:xfrm>
            <a:off x="0" y="-259775"/>
            <a:ext cx="9143999" cy="59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/>
          <p:nvPr/>
        </p:nvSpPr>
        <p:spPr>
          <a:xfrm>
            <a:off x="332550" y="0"/>
            <a:ext cx="8478900" cy="5196300"/>
          </a:xfrm>
          <a:prstGeom prst="rect">
            <a:avLst/>
          </a:prstGeom>
          <a:solidFill>
            <a:srgbClr val="623400">
              <a:alpha val="59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2602350" y="161600"/>
            <a:ext cx="3690900" cy="45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Summary and Final Remarks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688850" y="833425"/>
            <a:ext cx="7696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accent6"/>
                </a:solidFill>
              </a:rPr>
              <a:t>SIREN</a:t>
            </a:r>
            <a:r>
              <a:rPr b="1" lang="en" sz="1800">
                <a:solidFill>
                  <a:schemeClr val="lt1"/>
                </a:solidFill>
              </a:rPr>
              <a:t> introduced sinusoidal activations with heuristic initialization, enabling high-frequency modeling but with instability.</a:t>
            </a:r>
            <a:br>
              <a:rPr b="1" lang="en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688850" y="1905000"/>
            <a:ext cx="75351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accent6"/>
                </a:solidFill>
              </a:rPr>
              <a:t>TUNER</a:t>
            </a:r>
            <a:r>
              <a:rPr b="1" lang="en" sz="1800">
                <a:solidFill>
                  <a:schemeClr val="lt1"/>
                </a:solidFill>
              </a:rPr>
              <a:t> adds a theoretical framework grounded in Fourier series, with principled initialization and frequency bounding.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688850" y="2662050"/>
            <a:ext cx="6718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TUNER achieves more stable training, </a:t>
            </a:r>
            <a:r>
              <a:rPr b="1" lang="en" sz="1800">
                <a:solidFill>
                  <a:schemeClr val="accent6"/>
                </a:solidFill>
              </a:rPr>
              <a:t>faster </a:t>
            </a:r>
            <a:r>
              <a:rPr b="1" lang="en" sz="1800">
                <a:solidFill>
                  <a:schemeClr val="lt1"/>
                </a:solidFill>
              </a:rPr>
              <a:t>convergence, and </a:t>
            </a:r>
            <a:r>
              <a:rPr b="1" lang="en" sz="1800">
                <a:solidFill>
                  <a:schemeClr val="accent6"/>
                </a:solidFill>
              </a:rPr>
              <a:t>cleaner </a:t>
            </a:r>
            <a:r>
              <a:rPr b="1" lang="en" sz="1800">
                <a:solidFill>
                  <a:schemeClr val="lt1"/>
                </a:solidFill>
              </a:rPr>
              <a:t>reconstructions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688850" y="3648400"/>
            <a:ext cx="7067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accent6"/>
                </a:solidFill>
              </a:rPr>
              <a:t>However</a:t>
            </a:r>
            <a:r>
              <a:rPr b="1" lang="en" sz="1800">
                <a:solidFill>
                  <a:schemeClr val="lt1"/>
                </a:solidFill>
              </a:rPr>
              <a:t>, both models leave room for further improvement in flexibility, scalability, and understanding of frequency learning dynamics.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 title="Image 7-20-25 at 15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00" y="-51025"/>
            <a:ext cx="9308951" cy="52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>
            <a:off x="363025" y="48750"/>
            <a:ext cx="8402700" cy="5046000"/>
          </a:xfrm>
          <a:prstGeom prst="rect">
            <a:avLst/>
          </a:prstGeom>
          <a:solidFill>
            <a:srgbClr val="212523">
              <a:alpha val="8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807925" y="705875"/>
            <a:ext cx="7518000" cy="3801600"/>
          </a:xfrm>
          <a:prstGeom prst="rect">
            <a:avLst/>
          </a:prstGeom>
          <a:solidFill>
            <a:srgbClr val="D9C10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lt1"/>
                </a:solidFill>
              </a:rPr>
              <a:t>THANK YOU FOR LISTENING AND FOR YOUR GUIDANCE !</a:t>
            </a:r>
            <a:endParaRPr b="1"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4572000" y="-514875"/>
            <a:ext cx="5841000" cy="5875500"/>
          </a:xfrm>
          <a:prstGeom prst="ellipse">
            <a:avLst/>
          </a:prstGeom>
          <a:solidFill>
            <a:srgbClr val="20124D"/>
          </a:solidFill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395250" y="-128575"/>
            <a:ext cx="5151600" cy="5306400"/>
          </a:xfrm>
          <a:prstGeom prst="ellipse">
            <a:avLst/>
          </a:prstGeom>
          <a:solidFill>
            <a:srgbClr val="351C75"/>
          </a:solidFill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732775" y="-174150"/>
            <a:ext cx="5151600" cy="5469900"/>
          </a:xfrm>
          <a:prstGeom prst="ellipse">
            <a:avLst/>
          </a:prstGeom>
          <a:solidFill>
            <a:srgbClr val="674EA7"/>
          </a:solidFill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579600" y="-253225"/>
            <a:ext cx="5151600" cy="5555700"/>
          </a:xfrm>
          <a:prstGeom prst="ellipse">
            <a:avLst/>
          </a:prstGeom>
          <a:solidFill>
            <a:srgbClr val="8E7CC3"/>
          </a:solidFill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2905125" y="-302850"/>
            <a:ext cx="5273400" cy="5663400"/>
          </a:xfrm>
          <a:prstGeom prst="ellipse">
            <a:avLst/>
          </a:prstGeom>
          <a:solidFill>
            <a:srgbClr val="B4A7D6"/>
          </a:solidFill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83175" y="1091425"/>
            <a:ext cx="17760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6126A"/>
                </a:solidFill>
              </a:rPr>
              <a:t>GOAL : </a:t>
            </a:r>
            <a:endParaRPr b="1" sz="2100">
              <a:solidFill>
                <a:srgbClr val="96126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6126A"/>
                </a:solidFill>
              </a:rPr>
              <a:t>Compare TUNER and SIREN in:</a:t>
            </a:r>
            <a:endParaRPr b="1" sz="2100">
              <a:solidFill>
                <a:srgbClr val="96126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      Architecture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582125" y="2703050"/>
            <a:ext cx="1776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Initialization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711025" y="2571750"/>
            <a:ext cx="22911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Training</a:t>
            </a:r>
            <a:r>
              <a:rPr b="1" lang="en" sz="2100">
                <a:solidFill>
                  <a:schemeClr val="lt1"/>
                </a:solidFill>
              </a:rPr>
              <a:t> approach 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884375" y="2278275"/>
            <a:ext cx="15981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Remaining</a:t>
            </a:r>
            <a:r>
              <a:rPr b="1" lang="en" sz="2100">
                <a:solidFill>
                  <a:schemeClr val="lt1"/>
                </a:solidFill>
              </a:rPr>
              <a:t> 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Open 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Questions 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 title="Image 7-19-25 at 21.2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350"/>
            <a:ext cx="9144003" cy="52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84475" y="1332925"/>
            <a:ext cx="2211000" cy="2019300"/>
          </a:xfrm>
          <a:prstGeom prst="rect">
            <a:avLst/>
          </a:prstGeom>
          <a:solidFill>
            <a:srgbClr val="81165F">
              <a:alpha val="88610"/>
            </a:srgbClr>
          </a:solidFill>
          <a:ln cap="flat" cmpd="sng" w="9525">
            <a:solidFill>
              <a:srgbClr val="9612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499050" y="1332925"/>
            <a:ext cx="2211000" cy="1982400"/>
          </a:xfrm>
          <a:prstGeom prst="rect">
            <a:avLst/>
          </a:prstGeom>
          <a:solidFill>
            <a:srgbClr val="81165F">
              <a:alpha val="82910"/>
            </a:srgbClr>
          </a:solidFill>
          <a:ln cap="flat" cmpd="sng" w="9525">
            <a:solidFill>
              <a:srgbClr val="9612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863200" y="1332925"/>
            <a:ext cx="2211000" cy="1982400"/>
          </a:xfrm>
          <a:prstGeom prst="rect">
            <a:avLst/>
          </a:prstGeom>
          <a:solidFill>
            <a:srgbClr val="81165F">
              <a:alpha val="82910"/>
            </a:srgbClr>
          </a:solidFill>
          <a:ln cap="flat" cmpd="sng" w="9525">
            <a:solidFill>
              <a:srgbClr val="9612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328200" y="1332925"/>
            <a:ext cx="2211000" cy="1982400"/>
          </a:xfrm>
          <a:prstGeom prst="rect">
            <a:avLst/>
          </a:prstGeom>
          <a:solidFill>
            <a:srgbClr val="81165F">
              <a:alpha val="82910"/>
            </a:srgbClr>
          </a:solidFill>
          <a:ln cap="flat" cmpd="sng" w="9525">
            <a:solidFill>
              <a:srgbClr val="9612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 title="image-galle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37" y="1662875"/>
            <a:ext cx="842975" cy="8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sound-wav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7063" y="1477888"/>
            <a:ext cx="1304550" cy="13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 title="irregul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5200" y="1498000"/>
            <a:ext cx="1007850" cy="10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7705775" y="1921350"/>
            <a:ext cx="1423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MORE…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20550" y="119075"/>
            <a:ext cx="7446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Sinusoidal neural networks have gained traction as powerful implicit neural representations (INRs) to model low-dimensional signals such as images, audio, and 3D shapes.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04075" y="2505850"/>
            <a:ext cx="1171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IMAGES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828288" y="2505850"/>
            <a:ext cx="15021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AUDIO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21175" y="2571750"/>
            <a:ext cx="1502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3D SHAPES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38875" y="3498600"/>
            <a:ext cx="8279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Traditional neural networks suffer from a spectral bias. Thus, Sinusoidal activation functions, overcome this limitation by inherently modeling signals with high-frequency content.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90525" y="3500050"/>
            <a:ext cx="85761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The initialization directly influences the network’s ability to represent the frequency spectrum of the signal, and poor initialization often leads to noisy or overfitted outputs. Both </a:t>
            </a:r>
            <a:r>
              <a:rPr b="1" lang="en" sz="1800">
                <a:solidFill>
                  <a:schemeClr val="accent4"/>
                </a:solidFill>
              </a:rPr>
              <a:t>SIREN </a:t>
            </a:r>
            <a:r>
              <a:rPr b="1" lang="en" sz="1800">
                <a:solidFill>
                  <a:schemeClr val="lt1"/>
                </a:solidFill>
              </a:rPr>
              <a:t>and </a:t>
            </a:r>
            <a:r>
              <a:rPr b="1" lang="en" sz="1800">
                <a:solidFill>
                  <a:schemeClr val="accent4"/>
                </a:solidFill>
              </a:rPr>
              <a:t>TUNER </a:t>
            </a:r>
            <a:r>
              <a:rPr b="1" lang="en" sz="1800">
                <a:solidFill>
                  <a:schemeClr val="lt1"/>
                </a:solidFill>
              </a:rPr>
              <a:t>attempt to address these challenges but with different approaches and theoretical underpinnings.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0" y="3678650"/>
            <a:ext cx="7894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800">
                <a:solidFill>
                  <a:srgbClr val="E69138"/>
                </a:solidFill>
              </a:rPr>
              <a:t>Challenges</a:t>
            </a:r>
            <a:r>
              <a:rPr b="1" lang="en" sz="1800">
                <a:solidFill>
                  <a:schemeClr val="lt1"/>
                </a:solidFill>
              </a:rPr>
              <a:t>: initializing and training sinusoidal networks is difficult and often empirical.</a:t>
            </a:r>
            <a:br>
              <a:rPr b="1" lang="en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 title="Image 7-19-25 at 22.2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Image 7-19-25 at 20.25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050" y="252225"/>
            <a:ext cx="2476650" cy="16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311400" y="920800"/>
            <a:ext cx="5548200" cy="1506300"/>
          </a:xfrm>
          <a:prstGeom prst="rect">
            <a:avLst/>
          </a:prstGeom>
          <a:solidFill>
            <a:srgbClr val="212523">
              <a:alpha val="5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311400" y="82425"/>
            <a:ext cx="5650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Overview of SIREN Architecture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932475" y="-68325"/>
            <a:ext cx="1584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lt1"/>
                </a:solidFill>
              </a:rPr>
              <a:t>____</a:t>
            </a:r>
            <a:endParaRPr b="1" sz="4900">
              <a:solidFill>
                <a:schemeClr val="lt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888400" y="1163150"/>
            <a:ext cx="2875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ACTIVATION FUNCTION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96000" y="1669438"/>
            <a:ext cx="4240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Standard multilayer perceptron (MLP) with sine activation functions.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538675" y="1022438"/>
            <a:ext cx="1209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</a:rPr>
              <a:t>____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6" title="clus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50" y="2527975"/>
            <a:ext cx="2110525" cy="21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2692625" y="2427100"/>
            <a:ext cx="5261100" cy="2198100"/>
          </a:xfrm>
          <a:prstGeom prst="rect">
            <a:avLst/>
          </a:prstGeom>
          <a:solidFill>
            <a:srgbClr val="212523">
              <a:alpha val="5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3617675" y="2573575"/>
            <a:ext cx="3059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MAPPING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709250" y="2427100"/>
            <a:ext cx="2362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</a:rPr>
              <a:t>__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939925" y="3141425"/>
            <a:ext cx="465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Input layer maps inputs through sine functions with randomly chosen frequencies in a range.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96000" y="1177300"/>
            <a:ext cx="3366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WEIGHT </a:t>
            </a:r>
            <a:r>
              <a:rPr b="1" lang="en" sz="1800">
                <a:solidFill>
                  <a:schemeClr val="lt1"/>
                </a:solidFill>
              </a:rPr>
              <a:t>INITIALIZATION</a:t>
            </a:r>
            <a:r>
              <a:rPr b="1" lang="en" sz="1800">
                <a:solidFill>
                  <a:schemeClr val="lt1"/>
                </a:solidFill>
              </a:rPr>
              <a:t>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67900" y="1592025"/>
            <a:ext cx="4004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Weight initialization heuristic scales weights by ω₀ (typically 30) to stabilize gradients.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939925" y="2587775"/>
            <a:ext cx="2907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OBSERVED PROBLEM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31475" y="3227400"/>
            <a:ext cx="41430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Empirical initialization can lead to overfitting or noisy high-frequency artifacts.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15" name="Google Shape;115;p16" title="industri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200" y="252225"/>
            <a:ext cx="2110525" cy="21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 title="magnifying-glas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950" y="2751925"/>
            <a:ext cx="2110525" cy="21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 title="Image 7-19-25 at 22.2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536700" y="285775"/>
            <a:ext cx="8070600" cy="4461000"/>
          </a:xfrm>
          <a:prstGeom prst="rect">
            <a:avLst/>
          </a:prstGeom>
          <a:solidFill>
            <a:srgbClr val="022D09">
              <a:alpha val="51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508000" y="539750"/>
            <a:ext cx="79851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The key innovation in SIREN is the initialization scheme that scales the weights of the first layer to avoid vanishing or exploding gradients.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Specifically, weights of the first layer are initialized uniformly in the range [-1/ω₀, 1/ω₀].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Despite these innovations, SIREN’s initialization remains empirical: the choice of ω₀ and weight ranges is somewhat heuristic and sensitive to the specific dataset and signal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Additionally, SIREN lacks explicit frequency control during training, causing the network to sometimes generate frequencies outside the Nyquist limit, leading to artifacts.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title="Image 7-20-25 at 00.53.jpeg"/>
          <p:cNvPicPr preferRelativeResize="0"/>
          <p:nvPr/>
        </p:nvPicPr>
        <p:blipFill rotWithShape="1">
          <a:blip r:embed="rId3">
            <a:alphaModFix/>
          </a:blip>
          <a:srcRect b="4205" l="0" r="0" t="0"/>
          <a:stretch/>
        </p:blipFill>
        <p:spPr>
          <a:xfrm>
            <a:off x="0" y="-259775"/>
            <a:ext cx="9143999" cy="59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332550" y="1"/>
            <a:ext cx="8478900" cy="4953600"/>
          </a:xfrm>
          <a:prstGeom prst="rect">
            <a:avLst/>
          </a:prstGeom>
          <a:solidFill>
            <a:srgbClr val="623400">
              <a:alpha val="59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426150" y="170075"/>
            <a:ext cx="8718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lt1"/>
                </a:solidFill>
                <a:highlight>
                  <a:srgbClr val="E69138"/>
                </a:highlight>
              </a:rPr>
              <a:t>Overview of TUNER-</a:t>
            </a:r>
            <a:r>
              <a:rPr b="1" lang="en" sz="2400" u="sng">
                <a:solidFill>
                  <a:schemeClr val="lt1"/>
                </a:solidFill>
                <a:highlight>
                  <a:srgbClr val="E69138"/>
                </a:highlight>
              </a:rPr>
              <a:t>Theoretical Foundation and Approach</a:t>
            </a:r>
            <a:r>
              <a:rPr b="1" lang="en" sz="2400">
                <a:solidFill>
                  <a:schemeClr val="lt1"/>
                </a:solidFill>
                <a:highlight>
                  <a:srgbClr val="E69138"/>
                </a:highlight>
              </a:rPr>
              <a:t> </a:t>
            </a:r>
            <a:r>
              <a:rPr b="1" lang="en" sz="2800">
                <a:solidFill>
                  <a:schemeClr val="lt1"/>
                </a:solidFill>
                <a:highlight>
                  <a:srgbClr val="E69138"/>
                </a:highlight>
              </a:rPr>
              <a:t> </a:t>
            </a:r>
            <a:endParaRPr b="1" sz="2800">
              <a:solidFill>
                <a:schemeClr val="lt1"/>
              </a:solidFill>
              <a:highlight>
                <a:srgbClr val="E69138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586800" y="978025"/>
            <a:ext cx="2279100" cy="3282600"/>
          </a:xfrm>
          <a:prstGeom prst="rect">
            <a:avLst/>
          </a:prstGeom>
          <a:solidFill>
            <a:srgbClr val="7D5809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443613" y="978025"/>
            <a:ext cx="2279100" cy="3282600"/>
          </a:xfrm>
          <a:prstGeom prst="rect">
            <a:avLst/>
          </a:prstGeom>
          <a:solidFill>
            <a:srgbClr val="7D5809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6300438" y="978025"/>
            <a:ext cx="2279100" cy="3282600"/>
          </a:xfrm>
          <a:prstGeom prst="rect">
            <a:avLst/>
          </a:prstGeom>
          <a:solidFill>
            <a:srgbClr val="7D5809">
              <a:alpha val="63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 title="FourierIcon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100" y="1207650"/>
            <a:ext cx="1272500" cy="654825"/>
          </a:xfrm>
          <a:prstGeom prst="rect">
            <a:avLst/>
          </a:prstGeom>
          <a:solidFill>
            <a:srgbClr val="7D5809">
              <a:alpha val="63919"/>
            </a:srgbClr>
          </a:solidFill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739875" y="2092100"/>
            <a:ext cx="18201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TUNER</a:t>
            </a:r>
            <a:r>
              <a:rPr b="1" lang="en" sz="1800">
                <a:solidFill>
                  <a:schemeClr val="lt1"/>
                </a:solidFill>
              </a:rPr>
              <a:t> builds on sinusoidal MLPs by applying </a:t>
            </a:r>
            <a:r>
              <a:rPr b="1" lang="en" sz="1800">
                <a:solidFill>
                  <a:schemeClr val="accent4"/>
                </a:solidFill>
              </a:rPr>
              <a:t>Fourier series theory.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136" name="Google Shape;136;p18" title="sinusoi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460" y="1085850"/>
            <a:ext cx="1063438" cy="1063457"/>
          </a:xfrm>
          <a:prstGeom prst="rect">
            <a:avLst/>
          </a:prstGeom>
          <a:solidFill>
            <a:srgbClr val="623400">
              <a:alpha val="59490"/>
            </a:srgbClr>
          </a:solidFill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3521775" y="2149300"/>
            <a:ext cx="22791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Theorem 1</a:t>
            </a:r>
            <a:r>
              <a:rPr b="1" lang="en" sz="1800">
                <a:solidFill>
                  <a:schemeClr val="lt1"/>
                </a:solidFill>
              </a:rPr>
              <a:t>: Each hidden neuron expands into a </a:t>
            </a:r>
            <a:r>
              <a:rPr b="1" lang="en" sz="1800">
                <a:solidFill>
                  <a:schemeClr val="accent4"/>
                </a:solidFill>
              </a:rPr>
              <a:t>sum of sinusoids </a:t>
            </a:r>
            <a:r>
              <a:rPr b="1" lang="en" sz="1800">
                <a:solidFill>
                  <a:schemeClr val="lt1"/>
                </a:solidFill>
              </a:rPr>
              <a:t>with integer combinations of </a:t>
            </a:r>
            <a:r>
              <a:rPr b="1" lang="en" sz="1800">
                <a:solidFill>
                  <a:schemeClr val="accent4"/>
                </a:solidFill>
              </a:rPr>
              <a:t>input </a:t>
            </a:r>
            <a:r>
              <a:rPr b="1" lang="en" sz="1800">
                <a:solidFill>
                  <a:schemeClr val="lt1"/>
                </a:solidFill>
              </a:rPr>
              <a:t>frequencies.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38" name="Google Shape;138;p18" title="number-block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625" y="1173225"/>
            <a:ext cx="1029425" cy="1029425"/>
          </a:xfrm>
          <a:prstGeom prst="rect">
            <a:avLst/>
          </a:prstGeom>
          <a:solidFill>
            <a:srgbClr val="623400">
              <a:alpha val="59490"/>
            </a:srgbClr>
          </a:solidFill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021150" y="2202650"/>
            <a:ext cx="27129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800">
                <a:solidFill>
                  <a:schemeClr val="lt1"/>
                </a:solidFill>
              </a:rPr>
              <a:t>Input frequencies are fixed </a:t>
            </a:r>
            <a:r>
              <a:rPr b="1" lang="en" sz="1800">
                <a:solidFill>
                  <a:schemeClr val="accent4"/>
                </a:solidFill>
              </a:rPr>
              <a:t>integers</a:t>
            </a:r>
            <a:r>
              <a:rPr b="1" lang="en" sz="1800">
                <a:solidFill>
                  <a:schemeClr val="lt1"/>
                </a:solidFill>
              </a:rPr>
              <a:t>, aligning with Fourier basis, and </a:t>
            </a:r>
            <a:r>
              <a:rPr b="1" lang="en" sz="1800">
                <a:solidFill>
                  <a:schemeClr val="accent4"/>
                </a:solidFill>
              </a:rPr>
              <a:t>frozen </a:t>
            </a:r>
            <a:r>
              <a:rPr b="1" lang="en" sz="1800">
                <a:solidFill>
                  <a:schemeClr val="lt1"/>
                </a:solidFill>
              </a:rPr>
              <a:t>during training.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 title="Image 7-20-25 at 00.53.jpeg"/>
          <p:cNvPicPr preferRelativeResize="0"/>
          <p:nvPr/>
        </p:nvPicPr>
        <p:blipFill rotWithShape="1">
          <a:blip r:embed="rId3">
            <a:alphaModFix/>
          </a:blip>
          <a:srcRect b="4205" l="0" r="0" t="0"/>
          <a:stretch/>
        </p:blipFill>
        <p:spPr>
          <a:xfrm>
            <a:off x="0" y="-160075"/>
            <a:ext cx="9143999" cy="59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/>
          <p:nvPr/>
        </p:nvSpPr>
        <p:spPr>
          <a:xfrm>
            <a:off x="332550" y="0"/>
            <a:ext cx="8478900" cy="5434500"/>
          </a:xfrm>
          <a:prstGeom prst="rect">
            <a:avLst/>
          </a:prstGeom>
          <a:solidFill>
            <a:srgbClr val="623400">
              <a:alpha val="59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501775" y="85050"/>
            <a:ext cx="8045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accent4"/>
                </a:solidFill>
              </a:rPr>
              <a:t>TUNER</a:t>
            </a:r>
            <a:r>
              <a:rPr b="1" lang="en" sz="1800">
                <a:solidFill>
                  <a:schemeClr val="lt1"/>
                </a:solidFill>
              </a:rPr>
              <a:t> (TUNing sinusoidal nEtwoRks) builds on sinusoidal MLPs by introducing a rigorous theory to explain how frequencies emerge through layer compositions.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34500" y="1258675"/>
            <a:ext cx="7875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Unlike </a:t>
            </a:r>
            <a:r>
              <a:rPr b="1" lang="en" sz="1800">
                <a:solidFill>
                  <a:schemeClr val="accent4"/>
                </a:solidFill>
              </a:rPr>
              <a:t>SIREN’s</a:t>
            </a:r>
            <a:r>
              <a:rPr b="1" lang="en" sz="1800">
                <a:solidFill>
                  <a:schemeClr val="lt1"/>
                </a:solidFill>
              </a:rPr>
              <a:t> random </a:t>
            </a:r>
            <a:r>
              <a:rPr b="1" lang="en" sz="1800">
                <a:solidFill>
                  <a:schemeClr val="accent4"/>
                </a:solidFill>
              </a:rPr>
              <a:t>uniform initialization</a:t>
            </a:r>
            <a:r>
              <a:rPr b="1" lang="en" sz="1800">
                <a:solidFill>
                  <a:schemeClr val="lt1"/>
                </a:solidFill>
              </a:rPr>
              <a:t>, </a:t>
            </a:r>
            <a:r>
              <a:rPr b="1" lang="en" sz="1800">
                <a:solidFill>
                  <a:schemeClr val="accent4"/>
                </a:solidFill>
              </a:rPr>
              <a:t>TUNER</a:t>
            </a:r>
            <a:r>
              <a:rPr b="1" lang="en" sz="1800">
                <a:solidFill>
                  <a:schemeClr val="lt1"/>
                </a:solidFill>
              </a:rPr>
              <a:t> fixes the input frequencies (freezing them during training) to guarantee that the network covers the desired frequency spectrum in a controlled way.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637825" y="2457788"/>
            <a:ext cx="767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Moreover, TUNER introduces a</a:t>
            </a:r>
            <a:r>
              <a:rPr b="1" lang="en" sz="1800">
                <a:solidFill>
                  <a:schemeClr val="accent4"/>
                </a:solidFill>
              </a:rPr>
              <a:t> band limit control mechanism </a:t>
            </a:r>
            <a:r>
              <a:rPr b="1" lang="en" sz="1800">
                <a:solidFill>
                  <a:schemeClr val="lt1"/>
                </a:solidFill>
              </a:rPr>
              <a:t>based on bounding the hidden layer weights during training.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37825" y="3452800"/>
            <a:ext cx="73053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By clamping these weights, </a:t>
            </a:r>
            <a:r>
              <a:rPr b="1" lang="en" sz="1800">
                <a:solidFill>
                  <a:schemeClr val="accent4"/>
                </a:solidFill>
              </a:rPr>
              <a:t>TUNER</a:t>
            </a:r>
            <a:r>
              <a:rPr b="1" lang="en" sz="1800">
                <a:solidFill>
                  <a:schemeClr val="lt1"/>
                </a:solidFill>
              </a:rPr>
              <a:t> prevents the generation of spurious high frequencies beyond the </a:t>
            </a:r>
            <a:r>
              <a:rPr b="1" lang="en" sz="1800">
                <a:solidFill>
                  <a:schemeClr val="accent4"/>
                </a:solidFill>
              </a:rPr>
              <a:t>Nyquist limit</a:t>
            </a:r>
            <a:r>
              <a:rPr b="1" lang="en" sz="1800">
                <a:solidFill>
                  <a:schemeClr val="lt1"/>
                </a:solidFill>
              </a:rPr>
              <a:t>, thus reducing noise and overfitting.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 title="Steps-of-the-proposed-approach-on-the-Stanford-Bunny-a-Input-model-b-gradient-field.png"/>
          <p:cNvPicPr preferRelativeResize="0"/>
          <p:nvPr/>
        </p:nvPicPr>
        <p:blipFill rotWithShape="1">
          <a:blip r:embed="rId3">
            <a:alphaModFix/>
          </a:blip>
          <a:srcRect b="4707" l="0" r="0" t="0"/>
          <a:stretch/>
        </p:blipFill>
        <p:spPr>
          <a:xfrm>
            <a:off x="330975" y="679650"/>
            <a:ext cx="8096250" cy="34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195600" y="93550"/>
            <a:ext cx="8717100" cy="4864500"/>
          </a:xfrm>
          <a:prstGeom prst="rect">
            <a:avLst/>
          </a:prstGeom>
          <a:solidFill>
            <a:srgbClr val="022D09">
              <a:alpha val="5062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2D09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956025" y="204100"/>
            <a:ext cx="5460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</a:rPr>
              <a:t>Detailed Architecture Differences</a:t>
            </a:r>
            <a:endParaRPr b="1" sz="2400">
              <a:solidFill>
                <a:srgbClr val="FFFF00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45750" y="680350"/>
            <a:ext cx="1760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D966"/>
                </a:solidFill>
              </a:rPr>
              <a:t>SIREN</a:t>
            </a:r>
            <a:endParaRPr b="1" sz="2300">
              <a:solidFill>
                <a:srgbClr val="FFD966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548425" y="680350"/>
            <a:ext cx="147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D966"/>
                </a:solidFill>
              </a:rPr>
              <a:t>TUNER</a:t>
            </a:r>
            <a:endParaRPr b="1" sz="2300">
              <a:solidFill>
                <a:srgbClr val="FFD966"/>
              </a:solidFill>
            </a:endParaRPr>
          </a:p>
        </p:txBody>
      </p:sp>
      <p:pic>
        <p:nvPicPr>
          <p:cNvPr id="159" name="Google Shape;159;p20" title="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75" y="1250050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884450" y="1156600"/>
            <a:ext cx="3529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Standard MLP with sinusoidal activations applied at every layer.</a:t>
            </a:r>
            <a:endParaRPr b="1" sz="1800">
              <a:solidFill>
                <a:srgbClr val="FFFF00"/>
              </a:solidFill>
            </a:endParaRPr>
          </a:p>
        </p:txBody>
      </p:sp>
      <p:pic>
        <p:nvPicPr>
          <p:cNvPr id="161" name="Google Shape;161;p20" title="tw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5" y="2198363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884450" y="2122250"/>
            <a:ext cx="3801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Input layer uses sine activations with frequencies randomly sampled from a uniform range.</a:t>
            </a:r>
            <a:endParaRPr b="1" sz="1800">
              <a:solidFill>
                <a:schemeClr val="accent6"/>
              </a:solidFill>
            </a:endParaRPr>
          </a:p>
        </p:txBody>
      </p:sp>
      <p:pic>
        <p:nvPicPr>
          <p:cNvPr id="163" name="Google Shape;163;p20" title="thre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75" y="3132212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884450" y="3026125"/>
            <a:ext cx="4209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Weight initialization is empirical 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and static — no frequency 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control during training.</a:t>
            </a:r>
            <a:endParaRPr b="1" sz="1800">
              <a:solidFill>
                <a:schemeClr val="accent6"/>
              </a:solidFill>
            </a:endParaRPr>
          </a:p>
        </p:txBody>
      </p:sp>
      <p:pic>
        <p:nvPicPr>
          <p:cNvPr id="165" name="Google Shape;165;p20" title="fou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975" y="4066050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884450" y="3930000"/>
            <a:ext cx="4805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No explicit frequency bounding 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— network frequencies can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 drift during optimization.</a:t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079000" y="1054688"/>
            <a:ext cx="4065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Input frequencies are initialized as fixed integers aligned to the Fourier basis and frozen during training.</a:t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5017875" y="2194475"/>
            <a:ext cx="406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Hidden weights are clamped to control amplitude of frequencies, enforcing band limit constraints</a:t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040825" y="3040613"/>
            <a:ext cx="4019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6"/>
                </a:solidFill>
              </a:rPr>
              <a:t>Training uses a new regularization term that keeps hidden weights small, preventing frequency </a:t>
            </a:r>
            <a:r>
              <a:rPr b="1" lang="en" sz="1000">
                <a:solidFill>
                  <a:schemeClr val="accent6"/>
                </a:solidFill>
              </a:rPr>
              <a:t>explosion.</a:t>
            </a:r>
            <a:endParaRPr b="1" sz="1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925700" y="3980975"/>
            <a:ext cx="43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6"/>
                </a:solidFill>
              </a:rPr>
              <a:t>The architecture uses trigonometric identities and Fourier analysis to inform its design and training.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71" name="Google Shape;171;p20" title="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525" y="1145475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pic>
        <p:nvPicPr>
          <p:cNvPr id="172" name="Google Shape;172;p20" title="tw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525" y="2223188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pic>
        <p:nvPicPr>
          <p:cNvPr id="173" name="Google Shape;173;p20" title="thre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500" y="3102075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  <p:pic>
        <p:nvPicPr>
          <p:cNvPr id="174" name="Google Shape;174;p20" title="fou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850" y="4066050"/>
            <a:ext cx="476349" cy="476349"/>
          </a:xfrm>
          <a:prstGeom prst="rect">
            <a:avLst/>
          </a:prstGeom>
          <a:solidFill>
            <a:srgbClr val="022D09">
              <a:alpha val="35440"/>
            </a:srgbClr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 title="Image 7-20-25 at 12.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8852" cy="54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340175" y="170100"/>
            <a:ext cx="8615100" cy="4973400"/>
          </a:xfrm>
          <a:prstGeom prst="rect">
            <a:avLst/>
          </a:prstGeom>
          <a:solidFill>
            <a:srgbClr val="212523">
              <a:alpha val="8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2789500" y="170100"/>
            <a:ext cx="42606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Initialization Comparison 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961000" y="680375"/>
            <a:ext cx="7747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n" sz="1800">
                <a:solidFill>
                  <a:schemeClr val="lt1"/>
                </a:solidFill>
              </a:rPr>
              <a:t>Initialization is the cornerstone of effective sinusoidal networks.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2679725" y="1165100"/>
            <a:ext cx="32913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SIREN Initialization</a:t>
            </a:r>
            <a:endParaRPr b="1" sz="2300">
              <a:solidFill>
                <a:schemeClr val="lt1"/>
              </a:solidFill>
            </a:endParaRPr>
          </a:p>
        </p:txBody>
      </p:sp>
      <p:pic>
        <p:nvPicPr>
          <p:cNvPr id="184" name="Google Shape;184;p21" title="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25" y="1590200"/>
            <a:ext cx="630350" cy="630350"/>
          </a:xfrm>
          <a:prstGeom prst="rect">
            <a:avLst/>
          </a:prstGeom>
          <a:solidFill>
            <a:srgbClr val="212523">
              <a:alpha val="78480"/>
            </a:srgbClr>
          </a:solidFill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1454225" y="1675325"/>
            <a:ext cx="6387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Chooses input frequencies uniformly at random from a fixed range of :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2377100" y="2295813"/>
            <a:ext cx="5936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</a:rPr>
              <a:t>[−B, B]</a:t>
            </a:r>
            <a:endParaRPr b="1" sz="9600">
              <a:solidFill>
                <a:schemeClr val="lt1"/>
              </a:solidFill>
            </a:endParaRPr>
          </a:p>
        </p:txBody>
      </p:sp>
      <p:sp>
        <p:nvSpPr>
          <p:cNvPr id="187" name="Google Shape;187;p21"/>
          <p:cNvSpPr/>
          <p:nvPr/>
        </p:nvSpPr>
        <p:spPr>
          <a:xfrm rot="-2280704">
            <a:off x="6448133" y="2734997"/>
            <a:ext cx="683476" cy="49605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7211825" y="2427150"/>
            <a:ext cx="17604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Wide range of frequencies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89" name="Google Shape;189;p21"/>
          <p:cNvSpPr/>
          <p:nvPr/>
        </p:nvSpPr>
        <p:spPr>
          <a:xfrm rot="1583782">
            <a:off x="6380075" y="3899469"/>
            <a:ext cx="683569" cy="49600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7007750" y="4063525"/>
            <a:ext cx="2032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Undesirable high frequencies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91" name="Google Shape;191;p21" title="nois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925" y="3528425"/>
            <a:ext cx="630350" cy="630350"/>
          </a:xfrm>
          <a:prstGeom prst="rect">
            <a:avLst/>
          </a:prstGeom>
          <a:solidFill>
            <a:srgbClr val="212523">
              <a:alpha val="78480"/>
            </a:srgbClr>
          </a:solidFill>
          <a:ln>
            <a:noFill/>
          </a:ln>
        </p:spPr>
      </p:pic>
      <p:pic>
        <p:nvPicPr>
          <p:cNvPr id="192" name="Google Shape;192;p21" title="ran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4800" y="1914425"/>
            <a:ext cx="578400" cy="578400"/>
          </a:xfrm>
          <a:prstGeom prst="rect">
            <a:avLst/>
          </a:prstGeom>
          <a:solidFill>
            <a:srgbClr val="212523">
              <a:alpha val="78480"/>
            </a:srgbClr>
          </a:solidFill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 rot="8728789">
            <a:off x="1857172" y="4015587"/>
            <a:ext cx="683435" cy="49595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636825" y="4217700"/>
            <a:ext cx="2032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Doesn’t </a:t>
            </a:r>
            <a:r>
              <a:rPr b="1" lang="en" sz="1800">
                <a:solidFill>
                  <a:schemeClr val="lt1"/>
                </a:solidFill>
              </a:rPr>
              <a:t>guarantee</a:t>
            </a:r>
            <a:r>
              <a:rPr b="1" lang="en" sz="1800">
                <a:solidFill>
                  <a:schemeClr val="lt1"/>
                </a:solidFill>
              </a:rPr>
              <a:t>  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95" name="Google Shape;195;p21" title="low-performanc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400" y="3580075"/>
            <a:ext cx="748200" cy="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 rot="-9163583">
            <a:off x="1857150" y="2621810"/>
            <a:ext cx="683484" cy="49591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368925" y="2485500"/>
            <a:ext cx="256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Ignore some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important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frequencies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98" name="Google Shape;198;p21" title="importan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00">
            <a:off x="721821" y="2069388"/>
            <a:ext cx="748200" cy="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1776800" y="4490625"/>
            <a:ext cx="3929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full coverage of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636825" y="4762525"/>
            <a:ext cx="21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frequency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